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grandir" charset="1" panose="00000500000000000000"/>
      <p:regular r:id="rId15"/>
    </p:embeddedFont>
    <p:embeddedFont>
      <p:font typeface="Canva Sans Bold" charset="1" panose="020B0803030501040103"/>
      <p:regular r:id="rId16"/>
    </p:embeddedFont>
    <p:embeddedFont>
      <p:font typeface="Canva Sans" charset="1" panose="020B0503030501040103"/>
      <p:regular r:id="rId17"/>
    </p:embeddedFont>
    <p:embeddedFont>
      <p:font typeface="Agrandir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4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4.gif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7.gif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gif" Type="http://schemas.openxmlformats.org/officeDocument/2006/relationships/image"/><Relationship Id="rId5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gif" Type="http://schemas.openxmlformats.org/officeDocument/2006/relationships/image"/><Relationship Id="rId11" Target="../media/image20.gif" Type="http://schemas.openxmlformats.org/officeDocument/2006/relationships/image"/><Relationship Id="rId12" Target="../media/image4.gif" Type="http://schemas.openxmlformats.org/officeDocument/2006/relationships/image"/><Relationship Id="rId13" Target="../media/image6.gif" Type="http://schemas.openxmlformats.org/officeDocument/2006/relationships/image"/><Relationship Id="rId14" Target="../media/image21.gif" Type="http://schemas.openxmlformats.org/officeDocument/2006/relationships/image"/><Relationship Id="rId15" Target="../media/image22.png" Type="http://schemas.openxmlformats.org/officeDocument/2006/relationships/image"/><Relationship Id="rId2" Target="../media/image13.gif" Type="http://schemas.openxmlformats.org/officeDocument/2006/relationships/image"/><Relationship Id="rId3" Target="../media/image11.gif" Type="http://schemas.openxmlformats.org/officeDocument/2006/relationships/image"/><Relationship Id="rId4" Target="../media/image1.gif" Type="http://schemas.openxmlformats.org/officeDocument/2006/relationships/image"/><Relationship Id="rId5" Target="../media/image14.gif" Type="http://schemas.openxmlformats.org/officeDocument/2006/relationships/image"/><Relationship Id="rId6" Target="../media/image15.gif" Type="http://schemas.openxmlformats.org/officeDocument/2006/relationships/image"/><Relationship Id="rId7" Target="../media/image16.gif" Type="http://schemas.openxmlformats.org/officeDocument/2006/relationships/image"/><Relationship Id="rId8" Target="../media/image17.gif" Type="http://schemas.openxmlformats.org/officeDocument/2006/relationships/image"/><Relationship Id="rId9" Target="../media/image18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23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gif" Type="http://schemas.openxmlformats.org/officeDocument/2006/relationships/image"/><Relationship Id="rId3" Target="../media/image1.gif" Type="http://schemas.openxmlformats.org/officeDocument/2006/relationships/image"/><Relationship Id="rId4" Target="../media/image23.gif" Type="http://schemas.openxmlformats.org/officeDocument/2006/relationships/image"/><Relationship Id="rId5" Target="../media/image7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5147352" y="478521"/>
            <a:ext cx="15735219" cy="1388135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18199" y="2955445"/>
            <a:ext cx="17053769" cy="2394735"/>
            <a:chOff x="0" y="0"/>
            <a:chExt cx="22738359" cy="319298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20069"/>
              <a:ext cx="22738359" cy="2722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49"/>
                </a:lnSpc>
              </a:pPr>
              <a:r>
                <a:rPr lang="en-US" sz="6681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"Predicting and Classifying World Happiness Scores using Machine Learning"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798605"/>
              <a:ext cx="22738359" cy="39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1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08672" y="5048250"/>
            <a:ext cx="166706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Machine Learning Project - World Happiness Report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25084" y="8677910"/>
            <a:ext cx="29881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Nishtha Yadav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81978" y="-190500"/>
            <a:ext cx="9398198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Introduction: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14350" y="1298724"/>
            <a:ext cx="17455324" cy="853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7099" indent="-368549" lvl="1">
              <a:lnSpc>
                <a:spcPts val="4779"/>
              </a:lnSpc>
              <a:buFont typeface="Arial"/>
              <a:buChar char="•"/>
            </a:pPr>
            <a:r>
              <a:rPr lang="en-US" b="true" sz="3414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 World Happiness Report ranks countries based on happiness levels.</a:t>
            </a:r>
          </a:p>
          <a:p>
            <a:pPr algn="ctr" marL="737099" indent="-368549" lvl="1">
              <a:lnSpc>
                <a:spcPts val="4779"/>
              </a:lnSpc>
              <a:buFont typeface="Arial"/>
              <a:buChar char="•"/>
            </a:pPr>
            <a:r>
              <a:rPr lang="en-US" b="true" sz="3414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Uses metrics like GDP per capita, social support, life expectancy, and perceptions of corruption.</a:t>
            </a:r>
          </a:p>
          <a:p>
            <a:pPr algn="ctr">
              <a:lnSpc>
                <a:spcPts val="4919"/>
              </a:lnSpc>
            </a:pPr>
            <a:r>
              <a:rPr lang="en-US" sz="3514" b="true">
                <a:solidFill>
                  <a:srgbClr val="5E17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Importance:</a:t>
            </a:r>
          </a:p>
          <a:p>
            <a:pPr algn="ctr" marL="737099" indent="-368549" lvl="1">
              <a:lnSpc>
                <a:spcPts val="4779"/>
              </a:lnSpc>
              <a:buFont typeface="Arial"/>
              <a:buChar char="•"/>
            </a:pPr>
            <a:r>
              <a:rPr lang="en-US" b="true" sz="3414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Helps governments and policymakers understand well-being and improve quality of life.</a:t>
            </a:r>
          </a:p>
          <a:p>
            <a:pPr algn="ctr" marL="737099" indent="-368549" lvl="1">
              <a:lnSpc>
                <a:spcPts val="4779"/>
              </a:lnSpc>
              <a:buFont typeface="Arial"/>
              <a:buChar char="•"/>
            </a:pPr>
            <a:r>
              <a:rPr lang="en-US" b="true" sz="3414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Provides insights into economic, social, and health-related factors that influence happiness globally.</a:t>
            </a:r>
          </a:p>
          <a:p>
            <a:pPr algn="ctr">
              <a:lnSpc>
                <a:spcPts val="4919"/>
              </a:lnSpc>
            </a:pPr>
            <a:r>
              <a:rPr lang="en-US" sz="3514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Goals:</a:t>
            </a:r>
          </a:p>
          <a:p>
            <a:pPr algn="ctr" marL="737099" indent="-368549" lvl="1">
              <a:lnSpc>
                <a:spcPts val="4779"/>
              </a:lnSpc>
              <a:buFont typeface="Arial"/>
              <a:buChar char="•"/>
            </a:pPr>
            <a:r>
              <a:rPr lang="en-US" b="true" sz="3414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Analyze and understand factors affecting happiness.</a:t>
            </a:r>
          </a:p>
          <a:p>
            <a:pPr algn="ctr" marL="737099" indent="-368549" lvl="1">
              <a:lnSpc>
                <a:spcPts val="4779"/>
              </a:lnSpc>
              <a:buFont typeface="Arial"/>
              <a:buChar char="•"/>
            </a:pPr>
            <a:r>
              <a:rPr lang="en-US" b="true" sz="3414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Cluster countries based on happiness and economic factors.</a:t>
            </a:r>
          </a:p>
          <a:p>
            <a:pPr algn="ctr" marL="737099" indent="-368549" lvl="1">
              <a:lnSpc>
                <a:spcPts val="4779"/>
              </a:lnSpc>
              <a:buFont typeface="Arial"/>
              <a:buChar char="•"/>
            </a:pPr>
            <a:r>
              <a:rPr lang="en-US" b="true" sz="3414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Predict happiness scores using regression analysis.</a:t>
            </a:r>
          </a:p>
          <a:p>
            <a:pPr algn="ctr" marL="737099" indent="-368549" lvl="1">
              <a:lnSpc>
                <a:spcPts val="4779"/>
              </a:lnSpc>
              <a:buFont typeface="Arial"/>
              <a:buChar char="•"/>
            </a:pPr>
            <a:r>
              <a:rPr lang="en-US" b="true" sz="3414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Classify countries into happiness tiers (High, Medium, Low)</a:t>
            </a:r>
          </a:p>
          <a:p>
            <a:pPr algn="ctr">
              <a:lnSpc>
                <a:spcPts val="491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478978" y="1774137"/>
            <a:ext cx="8360879" cy="7484163"/>
          </a:xfrm>
          <a:custGeom>
            <a:avLst/>
            <a:gdLst/>
            <a:ahLst/>
            <a:cxnLst/>
            <a:rect r="r" b="b" t="t" l="l"/>
            <a:pathLst>
              <a:path h="7484163" w="8360879">
                <a:moveTo>
                  <a:pt x="0" y="0"/>
                </a:moveTo>
                <a:lnTo>
                  <a:pt x="8360878" y="0"/>
                </a:lnTo>
                <a:lnTo>
                  <a:pt x="8360878" y="7484163"/>
                </a:lnTo>
                <a:lnTo>
                  <a:pt x="0" y="7484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3958" y="-84256"/>
            <a:ext cx="12939888" cy="1112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2"/>
              </a:lnSpc>
            </a:pPr>
            <a:r>
              <a:rPr lang="en-US" sz="652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 (EDA)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2526128"/>
            <a:ext cx="8891464" cy="626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0560" indent="-320280" lvl="1">
              <a:lnSpc>
                <a:spcPts val="4153"/>
              </a:lnSpc>
              <a:buFont typeface="Arial"/>
              <a:buChar char="•"/>
            </a:pPr>
            <a:r>
              <a:rPr lang="en-US" sz="29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Happiness Distribution: Most countries have happiness scores between 4 an</a:t>
            </a:r>
            <a:r>
              <a:rPr lang="en-US" sz="29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 7.</a:t>
            </a:r>
          </a:p>
          <a:p>
            <a:pPr algn="ctr" marL="640560" indent="-320280" lvl="1">
              <a:lnSpc>
                <a:spcPts val="4153"/>
              </a:lnSpc>
              <a:buFont typeface="Arial"/>
              <a:buChar char="•"/>
            </a:pPr>
            <a:r>
              <a:rPr lang="en-US" sz="29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Highly Correlated Factors:</a:t>
            </a:r>
          </a:p>
          <a:p>
            <a:pPr algn="ctr" marL="640560" indent="-320280" lvl="1">
              <a:lnSpc>
                <a:spcPts val="4153"/>
              </a:lnSpc>
              <a:buFont typeface="Arial"/>
              <a:buChar char="•"/>
            </a:pPr>
            <a:r>
              <a:rPr lang="en-US" sz="29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GDP per capita and social support show strong positive correlations with happiness.</a:t>
            </a:r>
          </a:p>
          <a:p>
            <a:pPr algn="ctr" marL="640560" indent="-320280" lvl="1">
              <a:lnSpc>
                <a:spcPts val="4153"/>
              </a:lnSpc>
              <a:buFont typeface="Arial"/>
              <a:buChar char="•"/>
            </a:pPr>
            <a:r>
              <a:rPr lang="en-US" sz="29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Healthy life expectancy also correlates positively with happiness.</a:t>
            </a:r>
          </a:p>
          <a:p>
            <a:pPr algn="ctr" marL="640560" indent="-320280" lvl="1">
              <a:lnSpc>
                <a:spcPts val="4153"/>
              </a:lnSpc>
              <a:buFont typeface="Arial"/>
              <a:buChar char="•"/>
            </a:pPr>
            <a:r>
              <a:rPr lang="en-US" sz="29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Interesting Patterns:</a:t>
            </a:r>
          </a:p>
          <a:p>
            <a:pPr algn="ctr" marL="640560" indent="-320280" lvl="1">
              <a:lnSpc>
                <a:spcPts val="4153"/>
              </a:lnSpc>
              <a:buFont typeface="Arial"/>
              <a:buChar char="•"/>
            </a:pPr>
            <a:r>
              <a:rPr lang="en-US" sz="29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Some countries with high GDP have relatively low happiness scores, possibly due to other social or cultural factors.</a:t>
            </a:r>
          </a:p>
          <a:p>
            <a:pPr algn="ctr">
              <a:lnSpc>
                <a:spcPts val="415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0" y="1939227"/>
            <a:ext cx="9092016" cy="7319073"/>
          </a:xfrm>
          <a:custGeom>
            <a:avLst/>
            <a:gdLst/>
            <a:ahLst/>
            <a:cxnLst/>
            <a:rect r="r" b="b" t="t" l="l"/>
            <a:pathLst>
              <a:path h="7319073" w="9092016">
                <a:moveTo>
                  <a:pt x="0" y="0"/>
                </a:moveTo>
                <a:lnTo>
                  <a:pt x="9092016" y="0"/>
                </a:lnTo>
                <a:lnTo>
                  <a:pt x="9092016" y="7319073"/>
                </a:lnTo>
                <a:lnTo>
                  <a:pt x="0" y="7319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5728" y="207328"/>
            <a:ext cx="8000783" cy="1146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5"/>
              </a:lnSpc>
            </a:pPr>
            <a:r>
              <a:rPr lang="en-US" sz="674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Clustering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16511" y="2595305"/>
            <a:ext cx="9871489" cy="699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241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 of Clustering:</a:t>
            </a:r>
          </a:p>
          <a:p>
            <a:pPr algn="ctr" marL="499033" indent="-249517" lvl="1">
              <a:lnSpc>
                <a:spcPts val="3235"/>
              </a:lnSpc>
              <a:buFont typeface="Arial"/>
              <a:buChar char="•"/>
            </a:pPr>
            <a:r>
              <a:rPr lang="en-US" sz="23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countries with similar happiness an</a:t>
            </a:r>
            <a:r>
              <a:rPr lang="en-US" sz="23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 economic characteristics.</a:t>
            </a:r>
          </a:p>
          <a:p>
            <a:pPr algn="ctr" marL="499033" indent="-249517" lvl="1">
              <a:lnSpc>
                <a:spcPts val="3235"/>
              </a:lnSpc>
              <a:buFont typeface="Arial"/>
              <a:buChar char="•"/>
            </a:pPr>
            <a:r>
              <a:rPr lang="en-US" sz="23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Helps identify patterns and groupings for policy-making and comparison across regions.</a:t>
            </a:r>
          </a:p>
          <a:p>
            <a:pPr algn="ctr">
              <a:lnSpc>
                <a:spcPts val="3375"/>
              </a:lnSpc>
            </a:pPr>
            <a:r>
              <a:rPr lang="en-US" b="true" sz="241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Method:</a:t>
            </a:r>
          </a:p>
          <a:p>
            <a:pPr algn="ctr" marL="499033" indent="-249517" lvl="1">
              <a:lnSpc>
                <a:spcPts val="3235"/>
              </a:lnSpc>
              <a:buFont typeface="Arial"/>
              <a:buChar char="•"/>
            </a:pPr>
            <a:r>
              <a:rPr lang="en-US" sz="23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Applied K-means clustering to group countries based on happiness score, GDP per capita, social support, and other metrics.</a:t>
            </a:r>
          </a:p>
          <a:p>
            <a:pPr algn="ctr">
              <a:lnSpc>
                <a:spcPts val="3375"/>
              </a:lnSpc>
            </a:pPr>
            <a:r>
              <a:rPr lang="en-US" b="true" sz="241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Findings:</a:t>
            </a:r>
          </a:p>
          <a:p>
            <a:pPr algn="ctr" marL="499033" indent="-249517" lvl="1">
              <a:lnSpc>
                <a:spcPts val="3235"/>
              </a:lnSpc>
              <a:buFont typeface="Arial"/>
              <a:buChar char="•"/>
            </a:pPr>
            <a:r>
              <a:rPr lang="en-US" sz="23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Identified 4 distinct clusters:</a:t>
            </a:r>
          </a:p>
          <a:p>
            <a:pPr algn="ctr" marL="998067" indent="-332689" lvl="2">
              <a:lnSpc>
                <a:spcPts val="3235"/>
              </a:lnSpc>
              <a:buFont typeface="Arial"/>
              <a:buChar char="⚬"/>
            </a:pPr>
            <a:r>
              <a:rPr lang="en-US" sz="23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Cluster 0: Countries with high happiness and GDP.</a:t>
            </a:r>
          </a:p>
          <a:p>
            <a:pPr algn="ctr" marL="998067" indent="-332689" lvl="2">
              <a:lnSpc>
                <a:spcPts val="3235"/>
              </a:lnSpc>
              <a:buFont typeface="Arial"/>
              <a:buChar char="⚬"/>
            </a:pPr>
            <a:r>
              <a:rPr lang="en-US" sz="23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Cluster 1: Countries with moderate happiness and social support.</a:t>
            </a:r>
          </a:p>
          <a:p>
            <a:pPr algn="ctr" marL="998067" indent="-332689" lvl="2">
              <a:lnSpc>
                <a:spcPts val="3235"/>
              </a:lnSpc>
              <a:buFont typeface="Arial"/>
              <a:buChar char="⚬"/>
            </a:pPr>
            <a:r>
              <a:rPr lang="en-US" sz="23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Cluster 2: Countries with low happiness despite high GDP.</a:t>
            </a:r>
          </a:p>
          <a:p>
            <a:pPr algn="ctr" marL="998067" indent="-332689" lvl="2">
              <a:lnSpc>
                <a:spcPts val="3235"/>
              </a:lnSpc>
              <a:buFont typeface="Arial"/>
              <a:buChar char="⚬"/>
            </a:pPr>
            <a:r>
              <a:rPr lang="en-US" sz="23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Cluster 3: Countries with low happiness and economic metrics.</a:t>
            </a:r>
          </a:p>
          <a:p>
            <a:pPr algn="ctr">
              <a:lnSpc>
                <a:spcPts val="323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2932469">
            <a:off x="-2458732" y="-2682360"/>
            <a:ext cx="14388035" cy="16061643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9323916" y="236855"/>
            <a:ext cx="8775117" cy="8364130"/>
          </a:xfrm>
          <a:custGeom>
            <a:avLst/>
            <a:gdLst/>
            <a:ahLst/>
            <a:cxnLst/>
            <a:rect r="r" b="b" t="t" l="l"/>
            <a:pathLst>
              <a:path h="8364130" w="8775117">
                <a:moveTo>
                  <a:pt x="0" y="0"/>
                </a:moveTo>
                <a:lnTo>
                  <a:pt x="8775117" y="0"/>
                </a:lnTo>
                <a:lnTo>
                  <a:pt x="8775117" y="8364130"/>
                </a:lnTo>
                <a:lnTo>
                  <a:pt x="0" y="83641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7995" y="141605"/>
            <a:ext cx="638044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Regression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103592"/>
            <a:ext cx="9772797" cy="902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Regression </a:t>
            </a: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Approach: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Applied Linear Regression to predict happiness scores based on key factors.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Used: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Predictors included GDP per capita, social support, healthy life expectancy, freedom to make life choices, and more.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Evaluation: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Mean Squared Error (MSE): 0.41 (shows how close predictions are to actual values; lower is better).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R-squared: 0.60, indicating the model explains 60% of the variance in happiness scores.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8062521" y="2112153"/>
            <a:ext cx="1675260" cy="181247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635686" y="6362376"/>
            <a:ext cx="1623614" cy="181247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3088429" y="6469145"/>
            <a:ext cx="1812471" cy="159893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0541172" y="6547521"/>
            <a:ext cx="1812471" cy="144218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8044179" y="6362376"/>
            <a:ext cx="1762207" cy="181247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446829" y="4311911"/>
            <a:ext cx="1812471" cy="177674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2939517" y="4527914"/>
            <a:ext cx="1812471" cy="134473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516417" y="2112153"/>
            <a:ext cx="1742883" cy="181247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0432205" y="4363179"/>
            <a:ext cx="1812471" cy="167420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8019047" y="4294046"/>
            <a:ext cx="1718317" cy="181247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3492810" y="2113754"/>
            <a:ext cx="1812471" cy="180926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972523" y="2112153"/>
            <a:ext cx="1309152" cy="181247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9948916" y="2160875"/>
            <a:ext cx="1812471" cy="1715027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0">
            <a:off x="77326" y="1635830"/>
            <a:ext cx="9066674" cy="7015339"/>
          </a:xfrm>
          <a:custGeom>
            <a:avLst/>
            <a:gdLst/>
            <a:ahLst/>
            <a:cxnLst/>
            <a:rect r="r" b="b" t="t" l="l"/>
            <a:pathLst>
              <a:path h="7015339" w="9066674">
                <a:moveTo>
                  <a:pt x="0" y="0"/>
                </a:moveTo>
                <a:lnTo>
                  <a:pt x="9066674" y="0"/>
                </a:lnTo>
                <a:lnTo>
                  <a:pt x="9066674" y="7015340"/>
                </a:lnTo>
                <a:lnTo>
                  <a:pt x="0" y="701534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93435" y="141605"/>
            <a:ext cx="72170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Classification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13511" y="3145238"/>
            <a:ext cx="10880265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 countries into "High," "Medium," and "Low" happiness tiers.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Helps simplify comparisons and assists in policy-making and resource allocation by identifying countries in need of support.</a:t>
            </a:r>
          </a:p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Classification Algorithm: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Used Logistic Regression to classify countries into the three happiness tiers based on GDP, social support, life expectancy, and other metrics.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40487" y="-152400"/>
            <a:ext cx="12878628" cy="1369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5"/>
              </a:lnSpc>
            </a:pPr>
            <a:r>
              <a:rPr lang="en-US" sz="802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 &amp; Future Work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819592"/>
            <a:ext cx="18288000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Summary of the Project: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Exploratory Data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Analysis (EDA) revealed important correlations between happiness scores and factors such as GDP per capita, social support, and life expectancy.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Clustering Analysis identified distinct groups of countries based on happiness and economic metrics, providing insights into global trends.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Regression Model achieved an R-squared value of 0.60 and a Mean Squared Error of 0.41, effectively predicting happiness scores using features like GDP and social support.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Classification Model performed well with 87.5% accuracy, although some challenges were noted in classifying the "Medium" happiness tier.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868523" y="2438918"/>
            <a:ext cx="10541077" cy="105224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3463659" y="-599139"/>
            <a:ext cx="5865675" cy="523105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26935" y="141605"/>
            <a:ext cx="415016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Work: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87976" y="1517840"/>
            <a:ext cx="14904879" cy="744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1347" indent="-325673" lvl="1">
              <a:lnSpc>
                <a:spcPts val="4223"/>
              </a:lnSpc>
              <a:buFont typeface="Arial"/>
              <a:buChar char="•"/>
            </a:pPr>
            <a:r>
              <a:rPr lang="en-US" b="true" sz="301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Improvement:</a:t>
            </a:r>
          </a:p>
          <a:p>
            <a:pPr algn="ctr" marL="651347" indent="-325673" lvl="1">
              <a:lnSpc>
                <a:spcPts val="4223"/>
              </a:lnSpc>
              <a:buFont typeface="Arial"/>
              <a:buChar char="•"/>
            </a:pPr>
            <a:r>
              <a:rPr lang="en-US" sz="30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Enhance the classification model: Consider using Random Forests or XGBoost to improve accuracy and handle imbalances in the data.</a:t>
            </a:r>
          </a:p>
          <a:p>
            <a:pPr algn="ctr" marL="651347" indent="-325673" lvl="1">
              <a:lnSpc>
                <a:spcPts val="4223"/>
              </a:lnSpc>
              <a:buFont typeface="Arial"/>
              <a:buChar char="•"/>
            </a:pPr>
            <a:r>
              <a:rPr lang="en-US" sz="30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Advanced regression models: Use Polynomial Regression or Neural Networks for more complex patterns in predicting happiness.</a:t>
            </a:r>
          </a:p>
          <a:p>
            <a:pPr algn="ctr" marL="651347" indent="-325673" lvl="1">
              <a:lnSpc>
                <a:spcPts val="4223"/>
              </a:lnSpc>
              <a:buFont typeface="Arial"/>
              <a:buChar char="•"/>
            </a:pPr>
            <a:r>
              <a:rPr lang="en-US" b="true" sz="301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Additional Features:</a:t>
            </a:r>
          </a:p>
          <a:p>
            <a:pPr algn="ctr" marL="651347" indent="-325673" lvl="1">
              <a:lnSpc>
                <a:spcPts val="4223"/>
              </a:lnSpc>
              <a:buFont typeface="Arial"/>
              <a:buChar char="•"/>
            </a:pPr>
            <a:r>
              <a:rPr lang="en-US" sz="30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Incorporate other factors like education levels, mental health indices, or environmental factors for more precise predictions and classifications.</a:t>
            </a:r>
          </a:p>
          <a:p>
            <a:pPr algn="ctr" marL="651347" indent="-325673" lvl="1">
              <a:lnSpc>
                <a:spcPts val="4223"/>
              </a:lnSpc>
              <a:buFont typeface="Arial"/>
              <a:buChar char="•"/>
            </a:pPr>
            <a:r>
              <a:rPr lang="en-US" b="true" sz="301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Practical Applications:</a:t>
            </a:r>
          </a:p>
          <a:p>
            <a:pPr algn="ctr" marL="651347" indent="-325673" lvl="1">
              <a:lnSpc>
                <a:spcPts val="4223"/>
              </a:lnSpc>
              <a:buFont typeface="Arial"/>
              <a:buChar char="•"/>
            </a:pPr>
            <a:r>
              <a:rPr lang="en-US" sz="30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These insights can assist policymakers in identifying regions that may need targeted economic or social interventions.</a:t>
            </a:r>
          </a:p>
          <a:p>
            <a:pPr algn="ctr" marL="651347" indent="-325673" lvl="1">
              <a:lnSpc>
                <a:spcPts val="4223"/>
              </a:lnSpc>
              <a:buFont typeface="Arial"/>
              <a:buChar char="•"/>
            </a:pPr>
            <a:r>
              <a:rPr lang="en-US" sz="30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Governments could use this analysis to allocate resources and design policies aimed at improving citizen happiness and well-being.</a:t>
            </a:r>
          </a:p>
          <a:p>
            <a:pPr algn="ctr">
              <a:lnSpc>
                <a:spcPts val="422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911263" y="4028678"/>
            <a:ext cx="8465475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Thank you!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DAGa9YdAX9c</dc:identifier>
  <dcterms:modified xsi:type="dcterms:W3CDTF">2011-08-01T06:04:30Z</dcterms:modified>
  <cp:revision>1</cp:revision>
  <dc:title>"Predicting and Classifying World Happiness Scores using Machine Learning"</dc:title>
</cp:coreProperties>
</file>